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BC"/>
    <a:srgbClr val="89B1DE"/>
    <a:srgbClr val="F3706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84" d="100"/>
          <a:sy n="84" d="100"/>
        </p:scale>
        <p:origin x="86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23.09.2019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23.09.2019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23.09.2019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23.09.2019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23.09.2019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23.09.2019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23.09.2019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2" y="6554111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66201" rtl="0" eaLnBrk="1" fontAlgn="base" latinLnBrk="0" hangingPunct="1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66201" rtl="0" eaLnBrk="1" fontAlgn="base" latinLnBrk="0" hangingPunct="1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59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763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36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4000" cy="6857143"/>
          </a:xfrm>
          <a:prstGeom prst="rect">
            <a:avLst/>
          </a:prstGeom>
        </p:spPr>
      </p:pic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5451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23.09.2019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23.09.2019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23.09.2019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23.09.2019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23.09.2019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23.09.2019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4923-972A-48A5-9797-2231EA842F5A}" type="datetime1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E1D0-B99E-411B-BCE4-D3E6DB7EA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3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75" r:id="rId17"/>
    <p:sldLayoutId id="2147483677" r:id="rId18"/>
    <p:sldLayoutId id="214748367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Tx/>
        <a:buSzPct val="80000"/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80000"/>
        <a:buFont typeface="Arial" pitchFamily="34" charset="0"/>
        <a:buChar char="►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―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&gt;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minsvyaz.ru/ru/activity/govservices/2/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Инструменты кредитной поддержки сельскохозяйственной кооперации</a:t>
            </a:r>
          </a:p>
        </p:txBody>
      </p:sp>
    </p:spTree>
    <p:extLst>
      <p:ext uri="{BB962C8B-B14F-4D97-AF65-F5344CB8AC3E}">
        <p14:creationId xmlns:p14="http://schemas.microsoft.com/office/powerpoint/2010/main" val="13289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68596" y="692621"/>
            <a:ext cx="7977114" cy="7921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kern="1200" dirty="0">
                <a:solidFill>
                  <a:srgbClr val="0072B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rgbClr val="F37065"/>
                </a:solidFill>
              </a:rPr>
              <a:t>5</a:t>
            </a:r>
            <a:r>
              <a:rPr lang="ru-RU" sz="2000" dirty="0" smtClean="0"/>
              <a:t> шагов до получения кредита через портал АИС НГС</a:t>
            </a:r>
            <a:endParaRPr lang="ru-RU" sz="2000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225982" y="3161642"/>
            <a:ext cx="1246380" cy="357690"/>
          </a:xfrm>
          <a:prstGeom prst="rect">
            <a:avLst/>
          </a:prstGeom>
        </p:spPr>
        <p:txBody>
          <a:bodyPr vert="horz" lIns="36000" tIns="0" rIns="0" bIns="0" rtlCol="0" anchor="t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0070C0"/>
              </a:buClr>
              <a:buNone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Регистрация и авторизация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УКЭП)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>
            <a:endCxn id="26" idx="2"/>
          </p:cNvCxnSpPr>
          <p:nvPr/>
        </p:nvCxnSpPr>
        <p:spPr>
          <a:xfrm flipV="1">
            <a:off x="1115616" y="2805951"/>
            <a:ext cx="6887886" cy="83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43432" y="2511220"/>
            <a:ext cx="576064" cy="57606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475656" y="2511220"/>
            <a:ext cx="1133073" cy="1008112"/>
            <a:chOff x="2302248" y="2420888"/>
            <a:chExt cx="1133073" cy="1008112"/>
          </a:xfrm>
        </p:grpSpPr>
        <p:sp>
          <p:nvSpPr>
            <p:cNvPr id="14" name="Объект 3"/>
            <p:cNvSpPr txBox="1">
              <a:spLocks/>
            </p:cNvSpPr>
            <p:nvPr/>
          </p:nvSpPr>
          <p:spPr>
            <a:xfrm>
              <a:off x="2302248" y="3071310"/>
              <a:ext cx="1133073" cy="357690"/>
            </a:xfrm>
            <a:prstGeom prst="rect">
              <a:avLst/>
            </a:prstGeom>
          </p:spPr>
          <p:txBody>
            <a:bodyPr vert="horz" lIns="36000" tIns="0" rIns="0" bIns="0" rtlCol="0" anchor="t">
              <a:noAutofit/>
            </a:bodyPr>
            <a:lstStyle>
              <a:lvl1pPr marL="402258" indent="-402258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71559" indent="-335215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0861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77205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13550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49894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6239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2583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8927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buClr>
                  <a:srgbClr val="0070C0"/>
                </a:buClr>
                <a:buNone/>
              </a:pPr>
              <a:r>
                <a:rPr lang="ru-RU" sz="1400" b="1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Заявка</a:t>
              </a:r>
              <a:endParaRPr lang="ru-RU" sz="12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585194" y="2420888"/>
              <a:ext cx="576064" cy="576064"/>
            </a:xfrm>
            <a:prstGeom prst="ellipse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059832" y="2511220"/>
            <a:ext cx="1246380" cy="1008112"/>
            <a:chOff x="3330156" y="2993952"/>
            <a:chExt cx="1246380" cy="1008112"/>
          </a:xfrm>
        </p:grpSpPr>
        <p:sp>
          <p:nvSpPr>
            <p:cNvPr id="17" name="Объект 3"/>
            <p:cNvSpPr txBox="1">
              <a:spLocks/>
            </p:cNvSpPr>
            <p:nvPr/>
          </p:nvSpPr>
          <p:spPr>
            <a:xfrm>
              <a:off x="3330156" y="3644374"/>
              <a:ext cx="1246380" cy="357690"/>
            </a:xfrm>
            <a:prstGeom prst="rect">
              <a:avLst/>
            </a:prstGeom>
          </p:spPr>
          <p:txBody>
            <a:bodyPr vert="horz" lIns="36000" tIns="0" rIns="0" bIns="0" rtlCol="0" anchor="t">
              <a:noAutofit/>
            </a:bodyPr>
            <a:lstStyle>
              <a:lvl1pPr marL="402258" indent="-402258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71559" indent="-335215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0861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77205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13550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49894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6239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2583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8927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buClr>
                  <a:srgbClr val="0070C0"/>
                </a:buClr>
                <a:buNone/>
              </a:pPr>
              <a:r>
                <a:rPr lang="ru-RU" sz="1400" b="1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Анкета</a:t>
              </a:r>
              <a:endParaRPr lang="ru-RU" sz="12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3665314" y="2993952"/>
              <a:ext cx="576064" cy="576064"/>
            </a:xfrm>
            <a:prstGeom prst="ellipse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70319" y="2511220"/>
            <a:ext cx="1246380" cy="1008112"/>
            <a:chOff x="4410276" y="3552764"/>
            <a:chExt cx="1246380" cy="1008112"/>
          </a:xfrm>
        </p:grpSpPr>
        <p:sp>
          <p:nvSpPr>
            <p:cNvPr id="20" name="Объект 3"/>
            <p:cNvSpPr txBox="1">
              <a:spLocks/>
            </p:cNvSpPr>
            <p:nvPr/>
          </p:nvSpPr>
          <p:spPr>
            <a:xfrm>
              <a:off x="4410276" y="4203186"/>
              <a:ext cx="1246380" cy="357690"/>
            </a:xfrm>
            <a:prstGeom prst="rect">
              <a:avLst/>
            </a:prstGeom>
          </p:spPr>
          <p:txBody>
            <a:bodyPr vert="horz" lIns="36000" tIns="0" rIns="0" bIns="0" rtlCol="0" anchor="t">
              <a:noAutofit/>
            </a:bodyPr>
            <a:lstStyle>
              <a:lvl1pPr marL="402258" indent="-402258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71559" indent="-335215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0861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77205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13550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49894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6239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2583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8927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buClr>
                  <a:srgbClr val="0070C0"/>
                </a:buClr>
                <a:buNone/>
              </a:pPr>
              <a:r>
                <a:rPr lang="ru-RU" sz="1400" b="1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Обеспечение</a:t>
              </a:r>
              <a:endParaRPr lang="ru-RU" sz="12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4745434" y="3552764"/>
              <a:ext cx="576064" cy="576064"/>
            </a:xfrm>
            <a:prstGeom prst="ellipse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77948" y="2511220"/>
            <a:ext cx="1246380" cy="1008112"/>
            <a:chOff x="5490396" y="4091324"/>
            <a:chExt cx="1246380" cy="1008112"/>
          </a:xfrm>
        </p:grpSpPr>
        <p:sp>
          <p:nvSpPr>
            <p:cNvPr id="23" name="Объект 3"/>
            <p:cNvSpPr txBox="1">
              <a:spLocks/>
            </p:cNvSpPr>
            <p:nvPr/>
          </p:nvSpPr>
          <p:spPr>
            <a:xfrm>
              <a:off x="5490396" y="4741746"/>
              <a:ext cx="1246380" cy="357690"/>
            </a:xfrm>
            <a:prstGeom prst="rect">
              <a:avLst/>
            </a:prstGeom>
          </p:spPr>
          <p:txBody>
            <a:bodyPr vert="horz" lIns="36000" tIns="0" rIns="0" bIns="0" rtlCol="0" anchor="t">
              <a:noAutofit/>
            </a:bodyPr>
            <a:lstStyle>
              <a:lvl1pPr marL="402258" indent="-402258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71559" indent="-335215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40861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77205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13550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49894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486239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22583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558927" indent="-268172" algn="l" defTabSz="1072689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1200"/>
                </a:spcBef>
                <a:buClr>
                  <a:srgbClr val="0070C0"/>
                </a:buClr>
                <a:buNone/>
              </a:pPr>
              <a:r>
                <a:rPr lang="ru-RU" sz="1400" b="1" dirty="0" smtClean="0">
                  <a:solidFill>
                    <a:srgbClr val="0072BC"/>
                  </a:solidFill>
                  <a:latin typeface="Arial" pitchFamily="34" charset="0"/>
                  <a:cs typeface="Arial" pitchFamily="34" charset="0"/>
                </a:rPr>
                <a:t>Документы</a:t>
              </a:r>
              <a:endParaRPr lang="ru-RU" sz="12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5825554" y="4091324"/>
              <a:ext cx="576064" cy="576064"/>
            </a:xfrm>
            <a:prstGeom prst="ellipse">
              <a:avLst/>
            </a:prstGeom>
            <a:solidFill>
              <a:srgbClr val="007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Объект 3"/>
          <p:cNvSpPr txBox="1">
            <a:spLocks/>
          </p:cNvSpPr>
          <p:nvPr/>
        </p:nvSpPr>
        <p:spPr>
          <a:xfrm>
            <a:off x="7668344" y="3168341"/>
            <a:ext cx="1246380" cy="357690"/>
          </a:xfrm>
          <a:prstGeom prst="rect">
            <a:avLst/>
          </a:prstGeom>
        </p:spPr>
        <p:txBody>
          <a:bodyPr vert="horz" lIns="36000" tIns="0" rIns="0" bIns="0" rtlCol="0" anchor="t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0070C0"/>
              </a:buClr>
              <a:buNone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Отправка на рассмотрение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003502" y="2517919"/>
            <a:ext cx="576064" cy="576064"/>
          </a:xfrm>
          <a:prstGeom prst="ellipse">
            <a:avLst/>
          </a:prstGeom>
          <a:solidFill>
            <a:srgbClr val="F3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>
            <a:off x="8115632" y="2630969"/>
            <a:ext cx="288032" cy="316835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бъект 3"/>
          <p:cNvSpPr txBox="1">
            <a:spLocks/>
          </p:cNvSpPr>
          <p:nvPr/>
        </p:nvSpPr>
        <p:spPr>
          <a:xfrm>
            <a:off x="543433" y="4029219"/>
            <a:ext cx="7844992" cy="1537857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 vert="horz" lIns="36000" tIns="0" rIns="0" bIns="0" rtlCol="0" anchor="ctr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Для регистрации на портале и подписания документов обязательно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ключа электронной подписи (УКЭП)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субъекта МСП и поручителя/залогодателя</a:t>
            </a:r>
          </a:p>
          <a:p>
            <a:pPr marL="0" indent="0" algn="just"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Ключ электронной подписи можно получить в удостоверяющем центре, аккредитованном в Министерстве связи и массовых коммуникаций Российской Федерации. Перечень удостоверяющих центров доступен на официальном сайте министерства в разделе «Аккредитация удостоверяющих центров» 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://minsvyaz.ru/ru/activity/govservices/2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Объект 3"/>
          <p:cNvSpPr txBox="1">
            <a:spLocks/>
          </p:cNvSpPr>
          <p:nvPr/>
        </p:nvSpPr>
        <p:spPr>
          <a:xfrm>
            <a:off x="1697073" y="3527799"/>
            <a:ext cx="703550" cy="244307"/>
          </a:xfrm>
          <a:prstGeom prst="rect">
            <a:avLst/>
          </a:prstGeom>
        </p:spPr>
        <p:txBody>
          <a:bodyPr vert="horz" lIns="36000" tIns="0" rIns="0" bIns="0" rtlCol="0" anchor="t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0070C0"/>
              </a:buClr>
              <a:buNone/>
            </a:pPr>
            <a:r>
              <a: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-7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мин.</a:t>
            </a:r>
            <a:endParaRPr lang="ru-RU" sz="105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Объект 3"/>
          <p:cNvSpPr txBox="1">
            <a:spLocks/>
          </p:cNvSpPr>
          <p:nvPr/>
        </p:nvSpPr>
        <p:spPr>
          <a:xfrm>
            <a:off x="3331247" y="3527799"/>
            <a:ext cx="703550" cy="244307"/>
          </a:xfrm>
          <a:prstGeom prst="rect">
            <a:avLst/>
          </a:prstGeom>
        </p:spPr>
        <p:txBody>
          <a:bodyPr vert="horz" lIns="36000" tIns="0" rIns="0" bIns="0" rtlCol="0" anchor="t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0070C0"/>
              </a:buClr>
              <a:buNone/>
            </a:pP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~2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 мин.</a:t>
            </a:r>
            <a:endParaRPr lang="ru-RU" sz="105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Объект 3"/>
          <p:cNvSpPr txBox="1">
            <a:spLocks/>
          </p:cNvSpPr>
          <p:nvPr/>
        </p:nvSpPr>
        <p:spPr>
          <a:xfrm>
            <a:off x="479689" y="3760757"/>
            <a:ext cx="703550" cy="244307"/>
          </a:xfrm>
          <a:prstGeom prst="rect">
            <a:avLst/>
          </a:prstGeom>
        </p:spPr>
        <p:txBody>
          <a:bodyPr vert="horz" lIns="36000" tIns="0" rIns="0" bIns="0" rtlCol="0" anchor="t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0070C0"/>
              </a:buClr>
              <a:buNone/>
            </a:pPr>
            <a:r>
              <a:rPr lang="en-US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5 мин.</a:t>
            </a:r>
            <a:endParaRPr lang="ru-RU" sz="105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Объект 3"/>
          <p:cNvSpPr txBox="1">
            <a:spLocks/>
          </p:cNvSpPr>
          <p:nvPr/>
        </p:nvSpPr>
        <p:spPr>
          <a:xfrm>
            <a:off x="4407998" y="3527799"/>
            <a:ext cx="1371022" cy="244307"/>
          </a:xfrm>
          <a:prstGeom prst="rect">
            <a:avLst/>
          </a:prstGeom>
        </p:spPr>
        <p:txBody>
          <a:bodyPr vert="horz" lIns="36000" tIns="0" rIns="0" bIns="0" rtlCol="0" anchor="t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0070C0"/>
              </a:buClr>
              <a:buNone/>
            </a:pP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объект залога    </a:t>
            </a: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 мин.</a:t>
            </a:r>
          </a:p>
          <a:p>
            <a:pPr marL="0" indent="0" algn="ctr">
              <a:spcBef>
                <a:spcPts val="600"/>
              </a:spcBef>
              <a:buClr>
                <a:srgbClr val="0070C0"/>
              </a:buClr>
              <a:buNone/>
            </a:pP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оручительство   </a:t>
            </a: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~1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мин.</a:t>
            </a:r>
            <a:endParaRPr lang="ru-RU" sz="105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Объект 3"/>
          <p:cNvSpPr txBox="1">
            <a:spLocks/>
          </p:cNvSpPr>
          <p:nvPr/>
        </p:nvSpPr>
        <p:spPr>
          <a:xfrm>
            <a:off x="6215627" y="3527799"/>
            <a:ext cx="1371022" cy="244307"/>
          </a:xfrm>
          <a:prstGeom prst="rect">
            <a:avLst/>
          </a:prstGeom>
        </p:spPr>
        <p:txBody>
          <a:bodyPr vert="horz" lIns="36000" tIns="0" rIns="0" bIns="0" rtlCol="0" anchor="t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0070C0"/>
              </a:buClr>
              <a:buNone/>
            </a:pP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Минимальное время загрузки всех документов           </a:t>
            </a:r>
            <a:r>
              <a:rPr lang="en-US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120 мин.*</a:t>
            </a:r>
            <a:endParaRPr lang="ru-RU" sz="1050" i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Объект 3"/>
          <p:cNvSpPr txBox="1">
            <a:spLocks/>
          </p:cNvSpPr>
          <p:nvPr/>
        </p:nvSpPr>
        <p:spPr>
          <a:xfrm>
            <a:off x="225982" y="6569069"/>
            <a:ext cx="8665606" cy="244307"/>
          </a:xfrm>
          <a:prstGeom prst="rect">
            <a:avLst/>
          </a:prstGeom>
        </p:spPr>
        <p:txBody>
          <a:bodyPr vert="horz" lIns="36000" tIns="0" rIns="0" bIns="0" rtlCol="0" anchor="t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Clr>
                <a:srgbClr val="0070C0"/>
              </a:buClr>
              <a:buNone/>
            </a:pPr>
            <a:r>
              <a:rPr lang="ru-RU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* - время загрузки зависит от количеств</a:t>
            </a:r>
            <a:r>
              <a:rPr lang="ru-RU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7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объектов обеспечения, вида кредитного продукта, наличия готовых скан-копий всех документов и скорости Интернет</a:t>
            </a:r>
            <a:endParaRPr lang="ru-RU" sz="75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Объект 3"/>
          <p:cNvSpPr txBox="1">
            <a:spLocks/>
          </p:cNvSpPr>
          <p:nvPr/>
        </p:nvSpPr>
        <p:spPr>
          <a:xfrm>
            <a:off x="535308" y="4869160"/>
            <a:ext cx="7468194" cy="1194463"/>
          </a:xfrm>
          <a:prstGeom prst="roundRect">
            <a:avLst>
              <a:gd name="adj" fmla="val 0"/>
            </a:avLst>
          </a:prstGeom>
          <a:ln w="3175">
            <a:noFill/>
          </a:ln>
        </p:spPr>
        <p:txBody>
          <a:bodyPr vert="horz" lIns="36000" tIns="0" rIns="0" bIns="0" rtlCol="0" anchor="ctr">
            <a:noAutofit/>
          </a:bodyPr>
          <a:lstStyle>
            <a:lvl1pPr marL="402258" indent="-402258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559" indent="-335215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0861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205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550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49894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239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2583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8927" indent="-268172" algn="l" defTabSz="107268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Ознакомиться с детальной информацией по порядку регистрации и авторизации на портале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АИС НГС, а также </a:t>
            </a: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по формированию и отправке кредитной заявки можно ознакомиться в: </a:t>
            </a:r>
          </a:p>
          <a:p>
            <a:pPr marL="177800" indent="-177800" algn="just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Инструкции по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созданию кредитной заявки в системе АИС НГС</a:t>
            </a:r>
            <a:endParaRPr lang="ru-RU" sz="8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7800" indent="-177800" algn="just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Инструкции по 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регистрации и авторизации пользователей в системе АИС НГС</a:t>
            </a:r>
          </a:p>
        </p:txBody>
      </p:sp>
      <p:sp>
        <p:nvSpPr>
          <p:cNvPr id="36" name="Нашивка 35"/>
          <p:cNvSpPr/>
          <p:nvPr/>
        </p:nvSpPr>
        <p:spPr>
          <a:xfrm>
            <a:off x="323528" y="4392964"/>
            <a:ext cx="140127" cy="298241"/>
          </a:xfrm>
          <a:prstGeom prst="chevron">
            <a:avLst/>
          </a:prstGeom>
          <a:solidFill>
            <a:srgbClr val="F3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323528" y="5242263"/>
            <a:ext cx="140127" cy="298241"/>
          </a:xfrm>
          <a:prstGeom prst="chevron">
            <a:avLst/>
          </a:prstGeom>
          <a:solidFill>
            <a:srgbClr val="F3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34449" y="5157192"/>
            <a:ext cx="805708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34449" y="4339626"/>
            <a:ext cx="8211261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34449" y="5805264"/>
            <a:ext cx="7852911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Нашивка 40"/>
          <p:cNvSpPr/>
          <p:nvPr/>
        </p:nvSpPr>
        <p:spPr>
          <a:xfrm>
            <a:off x="323528" y="4774292"/>
            <a:ext cx="140127" cy="298241"/>
          </a:xfrm>
          <a:prstGeom prst="chevron">
            <a:avLst/>
          </a:prstGeom>
          <a:solidFill>
            <a:srgbClr val="F3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7" y="1214702"/>
            <a:ext cx="2730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Ввод ИНН, СНИЛС, ОГРН, выбор сертификата УКЭП, получение логина и пароля, принятие условий Пользовательского соглашения, авторизация на портале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128708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841437" y="1864889"/>
            <a:ext cx="1650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Заполнение полей с параметрами кредита (цель, сумма, срок, продукт, источник погашения, валюта)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1864605" y="1698003"/>
            <a:ext cx="0" cy="583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503256" y="1214702"/>
            <a:ext cx="1650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Заполнение карточки ЮЛ, части информации заполнена автоматически из внешних источников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526424" y="1287084"/>
            <a:ext cx="0" cy="1227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4871037" y="1864889"/>
            <a:ext cx="1573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Заведение карточек объектов залога и поручительства, добавление ЮЛ / ФЛ поручителя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894205" y="1943623"/>
            <a:ext cx="0" cy="583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641091" y="1214702"/>
            <a:ext cx="1650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Добавление документов на заявку, система автоматически формирует пакет документов, которые необходимо приложить и подписать УКЭП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64259" y="1287084"/>
            <a:ext cx="0" cy="12278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5"/>
          <p:cNvSpPr/>
          <p:nvPr/>
        </p:nvSpPr>
        <p:spPr>
          <a:xfrm>
            <a:off x="361379" y="104292"/>
            <a:ext cx="775425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520" y="5853172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0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0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0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0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0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0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2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339752" y="1340768"/>
            <a:ext cx="4896544" cy="5112568"/>
          </a:xfrm>
        </p:spPr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Благодарим</a:t>
            </a:r>
            <a:br>
              <a:rPr lang="ru-RU" dirty="0" smtClean="0">
                <a:solidFill>
                  <a:srgbClr val="4D4D4D"/>
                </a:solidFill>
              </a:rPr>
            </a:br>
            <a:r>
              <a:rPr lang="ru-RU" dirty="0" smtClean="0">
                <a:solidFill>
                  <a:srgbClr val="4D4D4D"/>
                </a:solidFill>
              </a:rPr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783-79-98, 783-79-66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4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369310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/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386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1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3" name="Freeform 5"/>
          <p:cNvSpPr/>
          <p:nvPr/>
        </p:nvSpPr>
        <p:spPr>
          <a:xfrm>
            <a:off x="363570" y="116632"/>
            <a:ext cx="777976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3570" y="1643316"/>
            <a:ext cx="312831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МСП Банк оказывает финансовую поддержку </a:t>
            </a:r>
            <a:r>
              <a:rPr lang="ru-RU" sz="1500" i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Субъектам МСП </a:t>
            </a:r>
            <a:r>
              <a:rPr lang="ru-RU" sz="1500" i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сельскохозяйственным </a:t>
            </a:r>
            <a:r>
              <a:rPr lang="ru-RU" sz="1500" i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производственным или потребительским кооперативам или членам сельскохозяйственного потребительского кооператива – крестьянским (фермерским) </a:t>
            </a:r>
            <a:r>
              <a:rPr lang="ru-RU" sz="1500" i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хозяйствам посредством </a:t>
            </a:r>
            <a:r>
              <a:rPr lang="ru-RU" sz="1500" i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предоставления им кредитов на цели оборотного </a:t>
            </a:r>
            <a:r>
              <a:rPr lang="ru-RU" sz="1500" i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и инвестиционного кредитования</a:t>
            </a:r>
            <a:r>
              <a:rPr lang="ru-RU" sz="1500" i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9" r="7277"/>
          <a:stretch/>
        </p:blipFill>
        <p:spPr>
          <a:xfrm>
            <a:off x="3635896" y="908720"/>
            <a:ext cx="4507440" cy="47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679349"/>
              </p:ext>
            </p:extLst>
          </p:nvPr>
        </p:nvGraphicFramePr>
        <p:xfrm>
          <a:off x="395537" y="908720"/>
          <a:ext cx="2984158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84158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Преимущества</a:t>
                      </a:r>
                      <a:endParaRPr lang="ru-RU" sz="2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2765" y="1700808"/>
            <a:ext cx="2911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Продуктовая линейка, разработанная с учетом специфики ведения сельскохозяйственной деятельности</a:t>
            </a:r>
          </a:p>
        </p:txBody>
      </p:sp>
      <p:pic>
        <p:nvPicPr>
          <p:cNvPr id="2050" name="Picture 2" descr="C:\Users\b22klv\Desktop\24f9a657ff77f04e95d199efa997cc5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364" y="931962"/>
            <a:ext cx="4416213" cy="31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84668" y="3287886"/>
            <a:ext cx="2911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Возможность получения оборотного  финансирования до 10 млн БЕЗ ЗАЛОГА*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023" y="4509119"/>
            <a:ext cx="2734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16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получения </a:t>
            </a:r>
            <a:r>
              <a:rPr lang="ru-RU" sz="16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финансирования по ставке от 1 до 5% годовых по программам Минсельхоза**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450912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Финансирование предоставляется под поручительство РГО и/или гарантию корпорации МСП</a:t>
            </a:r>
            <a:endParaRPr lang="ru-RU" sz="12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64496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**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Субсидирование </a:t>
            </a:r>
            <a:r>
              <a:rPr lang="ru-RU" sz="12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процентной ставки по программам М</a:t>
            </a:r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инсельхоза РФ осуществляется согласно перечню направлений целевого использования льготных</a:t>
            </a:r>
          </a:p>
          <a:p>
            <a:r>
              <a:rPr lang="ru-RU" sz="12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краткосрочных кредитов</a:t>
            </a:r>
            <a:endParaRPr lang="ru-RU" sz="12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5"/>
          <p:cNvSpPr/>
          <p:nvPr/>
        </p:nvSpPr>
        <p:spPr>
          <a:xfrm>
            <a:off x="395536" y="116632"/>
            <a:ext cx="767704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7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433152"/>
              </p:ext>
            </p:extLst>
          </p:nvPr>
        </p:nvGraphicFramePr>
        <p:xfrm>
          <a:off x="395536" y="105273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«Оборотное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1764104"/>
            <a:ext cx="76328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2088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42088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42088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50" y="278092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28" y="278092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273329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8092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278092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9" y="2780928"/>
            <a:ext cx="1252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,5% годовых*</a:t>
            </a: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10325"/>
              </p:ext>
            </p:extLst>
          </p:nvPr>
        </p:nvGraphicFramePr>
        <p:xfrm>
          <a:off x="403700" y="357301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42840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494116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494116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4941169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14" y="5301209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92" y="5301209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5" y="5253577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301209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30120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5928" y="5301208"/>
            <a:ext cx="1252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,5% годовых*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6239053"/>
            <a:ext cx="8046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*в случае соответствия кредитной сделки требованиям </a:t>
            </a:r>
            <a:r>
              <a:rPr lang="ru-RU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льготного кредитования:</a:t>
            </a:r>
          </a:p>
          <a:p>
            <a:pPr marL="171450" indent="-171450">
              <a:buFontTx/>
              <a:buChar char="-"/>
            </a:pPr>
            <a:r>
              <a:rPr lang="ru-RU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Минсельхоза </a:t>
            </a:r>
            <a:r>
              <a:rPr lang="ru-RU" sz="10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России и наличии субсидий процентная ставка составит от 1% до 5% годовых.</a:t>
            </a:r>
          </a:p>
        </p:txBody>
      </p:sp>
    </p:spTree>
    <p:extLst>
      <p:ext uri="{BB962C8B-B14F-4D97-AF65-F5344CB8AC3E}">
        <p14:creationId xmlns:p14="http://schemas.microsoft.com/office/powerpoint/2010/main" val="277351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665638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«Контрактное кредитование»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44-ФЗ, но не более 70% суммы контракта уменьшенной на сумму аванса, предусмотренного контрактом или полученного от заказчика, а также на сумму произведенных оплат в рамках выполнения контракта. в случае если финансирование осуществляется до заключения контракта - не более 70% от величины максимальной закупки, указанной в параметрах закупки на сайте zakupki.gov.ru.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29309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29309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293097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465313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4653137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4605505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65313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65313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150802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149641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76098" y="4653137"/>
            <a:ext cx="3139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Приоритетные отрасли: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отрасли: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sp>
        <p:nvSpPr>
          <p:cNvPr id="27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3528" y="6239053"/>
            <a:ext cx="80466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*в случае соответствия кредитной сделки требованиям </a:t>
            </a:r>
            <a:r>
              <a:rPr lang="ru-RU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льготного кредитования:</a:t>
            </a:r>
          </a:p>
          <a:p>
            <a:pPr marL="171450" indent="-171450">
              <a:buFontTx/>
              <a:buChar char="-"/>
            </a:pPr>
            <a:r>
              <a:rPr lang="ru-RU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Банка России  процентная ставка составит 8,5% годовых; </a:t>
            </a:r>
          </a:p>
          <a:p>
            <a:pPr marL="171450" indent="-171450">
              <a:buFontTx/>
              <a:buChar char="-"/>
            </a:pPr>
            <a:r>
              <a:rPr lang="ru-RU" sz="10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Минсельхоза </a:t>
            </a:r>
            <a:r>
              <a:rPr lang="ru-RU" sz="10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России и наличии субсидий процентная ставка составит от 1% до 5% годовых.</a:t>
            </a:r>
          </a:p>
        </p:txBody>
      </p:sp>
    </p:spTree>
    <p:extLst>
      <p:ext uri="{BB962C8B-B14F-4D97-AF65-F5344CB8AC3E}">
        <p14:creationId xmlns:p14="http://schemas.microsoft.com/office/powerpoint/2010/main" val="394106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805772"/>
              </p:ext>
            </p:extLst>
          </p:nvPr>
        </p:nvGraphicFramePr>
        <p:xfrm>
          <a:off x="395536" y="907559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«Рефинансирование»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рефинансирование кредитов  (займов), выданных другими кредитными организациями на оборотные и инвестиционные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Users\b05frv\Desktop\Depositphotos_58440907_original-val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700808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487946" y="4769857"/>
            <a:ext cx="399660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Приоритетные отрасли на оборотные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цели: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Приоритетные 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инвестиционные цели: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Неприоритетные </a:t>
            </a:r>
            <a:r>
              <a:rPr lang="ru-RU" sz="1000" u="sng" dirty="0">
                <a:latin typeface="Arial" pitchFamily="34" charset="0"/>
                <a:cs typeface="Arial" pitchFamily="34" charset="0"/>
              </a:rPr>
              <a:t>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>
                <a:latin typeface="Arial" pitchFamily="34" charset="0"/>
                <a:cs typeface="Arial" pitchFamily="34" charset="0"/>
              </a:rPr>
              <a:t>Неприоритетные отрасли на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9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412"/>
              </p:ext>
            </p:extLst>
          </p:nvPr>
        </p:nvGraphicFramePr>
        <p:xfrm>
          <a:off x="52113" y="908720"/>
          <a:ext cx="9025420" cy="60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6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3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38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83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809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04880"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000" b="0" i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85052" y="1595264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5051" y="6309320"/>
            <a:ext cx="8638443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62002" y="1923260"/>
            <a:ext cx="166172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Оборотное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13" y="1916833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113" y="3140969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113" y="414908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113" y="5096218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113" y="581442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2001" y="3140969"/>
            <a:ext cx="159525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Инвестиционное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2002" y="4149081"/>
            <a:ext cx="166172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Контрактное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2002" y="5096218"/>
            <a:ext cx="1883586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Рефинансирование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2002" y="5816298"/>
            <a:ext cx="1750649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Микрокредит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85051" y="2728181"/>
            <a:ext cx="7378050" cy="1052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85051" y="3906174"/>
            <a:ext cx="7378050" cy="10965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5052" y="4860776"/>
            <a:ext cx="7283744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5052" y="5589240"/>
            <a:ext cx="7283744" cy="17346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33" y="2116299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90" y="1675915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553" y="1694979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896" y="2164145"/>
            <a:ext cx="350189" cy="3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C:\Users\b05frv\Downloads\gy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53" y="2116298"/>
            <a:ext cx="423611" cy="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45" y="1628801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11" y="3332011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68" y="2903153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31" y="2922217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74" y="3389583"/>
            <a:ext cx="341211" cy="3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9" descr="C:\Users\b05frv\Downloads\coupl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23" y="2829267"/>
            <a:ext cx="369641" cy="4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C:\Users\b05frv\Downloads\famil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317" y="3366101"/>
            <a:ext cx="362886" cy="3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" descr="C:\Users\b05frv\Downloads\gy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53" y="3284985"/>
            <a:ext cx="437763" cy="4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75" y="2856039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C:\Users\b05frv\Downloads\gym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52" y="4150831"/>
            <a:ext cx="424537" cy="4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C:\Users\b05frv\Downloads\indust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75" y="5659225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48" y="5725403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05frv\Downloads\9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149" y="5028046"/>
            <a:ext cx="333638" cy="3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2112650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4837876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25" y="183929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68" y="1810916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179119" y="2205444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18" y="1797414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3459568" y="2205444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0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25" y="2989018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68" y="2977860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2179119" y="3372388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3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18" y="2964358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3459568" y="3372388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5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25" y="4101732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68" y="4090574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2194147" y="4487333"/>
            <a:ext cx="9502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8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18" y="4077072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3474597" y="4496135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20" name="Picture 15" descr="290c77bb89.gif (280Ã29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125" y="496546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Прямоугольник 120"/>
          <p:cNvSpPr/>
          <p:nvPr/>
        </p:nvSpPr>
        <p:spPr>
          <a:xfrm>
            <a:off x="185052" y="1094258"/>
            <a:ext cx="1838674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Цель кредитования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2179119" y="908721"/>
            <a:ext cx="243153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19050" marR="0" lvl="0" indent="-19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Наличие льготных программ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 возможности рыночного кредитования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4860031" y="910462"/>
            <a:ext cx="2808313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Специальные продукты для приоритетных ниш*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 defTabSz="914400"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(«</a:t>
            </a:r>
            <a:r>
              <a:rPr lang="ru-RU" sz="1200" b="1" u="sng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дисконтные карты – </a:t>
            </a:r>
            <a:r>
              <a:rPr lang="ru-RU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8,5%</a:t>
            </a:r>
            <a:r>
              <a:rPr lang="ru-RU" sz="1200" b="1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»)</a:t>
            </a:r>
            <a:endParaRPr lang="ru-RU" sz="1200" b="1" dirty="0">
              <a:solidFill>
                <a:srgbClr val="ED1B3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28" y="1820475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145367" y="2217607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5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28" y="2975782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145367" y="3372914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7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28" y="4095551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4145367" y="4492683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9" name="Picture 2" descr="C:\Users\b05frv\Desktop\1548893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28" y="4898167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173186" y="5295299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418302" y="2331534"/>
            <a:ext cx="387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8,5%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90520" y="2331534"/>
            <a:ext cx="806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9,6%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%**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55210" y="2331534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25669" y="3534958"/>
            <a:ext cx="4579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8,5%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897887" y="3534958"/>
            <a:ext cx="799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9,1%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10,1%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62577" y="353495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18302" y="4581708"/>
            <a:ext cx="465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8,5%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890521" y="4581708"/>
            <a:ext cx="806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9,6%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10,6%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555210" y="458170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883585" y="5391142"/>
            <a:ext cx="878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9,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1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%</a:t>
            </a:r>
            <a:r>
              <a:rPr lang="en-US" sz="800" b="1" dirty="0">
                <a:solidFill>
                  <a:srgbClr val="ED1B34"/>
                </a:solidFill>
                <a:cs typeface="Aharoni" pitchFamily="2" charset="-79"/>
              </a:rPr>
              <a:t>/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10,6%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7430164" y="1590466"/>
            <a:ext cx="1706984" cy="455509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ru-RU" sz="1000" i="1" dirty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помимо ценовых </a:t>
            </a:r>
            <a:r>
              <a:rPr lang="ru-RU" sz="1000" i="1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преференций (процентная ставка 8,5% годовых) </a:t>
            </a:r>
            <a:r>
              <a:rPr lang="ru-RU" sz="1000" i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могут применяться</a:t>
            </a:r>
            <a:r>
              <a:rPr lang="ru-RU" sz="1000" i="1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ru-RU" sz="1000" i="1" dirty="0">
              <a:solidFill>
                <a:srgbClr val="ED1B34"/>
              </a:solidFill>
              <a:latin typeface="Arial" charset="0"/>
              <a:ea typeface="Arial" charset="0"/>
              <a:cs typeface="Arial" charset="0"/>
            </a:endParaRPr>
          </a:p>
          <a:p>
            <a:pPr lvl="0" defTabSz="914400">
              <a:defRPr/>
            </a:pPr>
            <a:endParaRPr lang="ru-RU" sz="1000" i="1" dirty="0">
              <a:solidFill>
                <a:srgbClr val="ED1B34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lvl="0" indent="-171450" defTabSz="914400">
              <a:buFont typeface="Wingdings" pitchFamily="2" charset="2"/>
              <a:buChar char="ü"/>
              <a:defRPr/>
            </a:pPr>
            <a:r>
              <a:rPr lang="ru-RU" sz="1000" i="1" dirty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льготы по собственному участию в инвестиционном. проекте (10-15%),</a:t>
            </a:r>
          </a:p>
          <a:p>
            <a:pPr lvl="0" defTabSz="914400">
              <a:defRPr/>
            </a:pPr>
            <a:endParaRPr lang="ru-RU" sz="1000" i="1" dirty="0">
              <a:solidFill>
                <a:srgbClr val="ED1B34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lvl="0" indent="-171450" defTabSz="914400">
              <a:buFont typeface="Wingdings" pitchFamily="2" charset="2"/>
              <a:buChar char="ü"/>
              <a:defRPr/>
            </a:pPr>
            <a:r>
              <a:rPr lang="ru-RU" sz="1000" i="1" dirty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возможность погашения части (до 50%) суммы основного долга в конце срока,</a:t>
            </a:r>
          </a:p>
          <a:p>
            <a:pPr marL="171450" lvl="0" indent="-171450" defTabSz="914400">
              <a:buFont typeface="Wingdings" pitchFamily="2" charset="2"/>
              <a:buChar char="ü"/>
              <a:defRPr/>
            </a:pPr>
            <a:endParaRPr lang="ru-RU" sz="1000" i="1" dirty="0">
              <a:solidFill>
                <a:srgbClr val="ED1B34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lvl="0" indent="-171450" defTabSz="914400">
              <a:buFont typeface="Wingdings" pitchFamily="2" charset="2"/>
              <a:buChar char="ü"/>
              <a:defRPr/>
            </a:pPr>
            <a:r>
              <a:rPr lang="ru-RU" sz="1000" i="1" dirty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возможность оформления </a:t>
            </a:r>
            <a:r>
              <a:rPr lang="ru-RU" sz="1000" i="1" dirty="0" err="1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недообеспеченных</a:t>
            </a:r>
            <a:r>
              <a:rPr lang="ru-RU" sz="1000" i="1" dirty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 сделок (50-70% обеспечения) под рыночную </a:t>
            </a:r>
            <a:r>
              <a:rPr lang="ru-RU" sz="1000" i="1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ставку,</a:t>
            </a:r>
          </a:p>
          <a:p>
            <a:pPr marL="171450" lvl="0" indent="-171450" defTabSz="914400">
              <a:buFont typeface="Wingdings" pitchFamily="2" charset="2"/>
              <a:buChar char="ü"/>
              <a:defRPr/>
            </a:pPr>
            <a:endParaRPr lang="ru-RU" sz="1000" i="1" dirty="0">
              <a:solidFill>
                <a:srgbClr val="ED1B34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lvl="0" indent="-171450" defTabSz="914400">
              <a:buFont typeface="Wingdings" pitchFamily="2" charset="2"/>
              <a:buChar char="ü"/>
              <a:defRPr/>
            </a:pPr>
            <a:r>
              <a:rPr lang="ru-RU" sz="1000" i="1" dirty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б</a:t>
            </a:r>
            <a:r>
              <a:rPr lang="ru-RU" sz="1000" i="1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олее простой процесс рассмотрения заявок…</a:t>
            </a:r>
            <a:endParaRPr lang="ru-RU" sz="1000" i="1" dirty="0">
              <a:solidFill>
                <a:srgbClr val="ED1B34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835463" y="1981169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571354" y="1988840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5937033" y="1988840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031127" y="2524254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486356" y="2543515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024113" y="2538563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835463" y="3212976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571354" y="3220647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818701" y="3220647"/>
            <a:ext cx="78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Серебряный бизнес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468785" y="3220647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044355" y="3729129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499583" y="374839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018107" y="3743438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408692" y="3719591"/>
            <a:ext cx="10214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Семейный бизнес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5986300" y="4551847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419887" y="5370430"/>
            <a:ext cx="6305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Опция «911»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524468" y="6034368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432585" y="6034855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cxnSp>
        <p:nvCxnSpPr>
          <p:cNvPr id="157" name="Прямая со стрелкой 156"/>
          <p:cNvCxnSpPr/>
          <p:nvPr/>
        </p:nvCxnSpPr>
        <p:spPr>
          <a:xfrm flipV="1">
            <a:off x="7164289" y="2193831"/>
            <a:ext cx="243778" cy="6260"/>
          </a:xfrm>
          <a:prstGeom prst="straightConnector1">
            <a:avLst/>
          </a:prstGeom>
          <a:ln w="25400">
            <a:solidFill>
              <a:srgbClr val="0072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 flipV="1">
            <a:off x="7164289" y="3566756"/>
            <a:ext cx="243778" cy="6260"/>
          </a:xfrm>
          <a:prstGeom prst="straightConnector1">
            <a:avLst/>
          </a:prstGeom>
          <a:ln w="25400">
            <a:solidFill>
              <a:srgbClr val="0072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 flipV="1">
            <a:off x="7164289" y="4380787"/>
            <a:ext cx="243778" cy="6260"/>
          </a:xfrm>
          <a:prstGeom prst="straightConnector1">
            <a:avLst/>
          </a:prstGeom>
          <a:ln w="25400">
            <a:solidFill>
              <a:srgbClr val="0072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 flipV="1">
            <a:off x="7164289" y="5210183"/>
            <a:ext cx="243778" cy="6260"/>
          </a:xfrm>
          <a:prstGeom prst="straightConnector1">
            <a:avLst/>
          </a:prstGeom>
          <a:ln w="25400">
            <a:solidFill>
              <a:srgbClr val="0072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 flipV="1">
            <a:off x="7164289" y="5880125"/>
            <a:ext cx="243778" cy="6260"/>
          </a:xfrm>
          <a:prstGeom prst="straightConnector1">
            <a:avLst/>
          </a:prstGeom>
          <a:ln w="25400">
            <a:solidFill>
              <a:srgbClr val="0072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Заголовок 1"/>
          <p:cNvSpPr txBox="1">
            <a:spLocks/>
          </p:cNvSpPr>
          <p:nvPr/>
        </p:nvSpPr>
        <p:spPr bwMode="auto">
          <a:xfrm>
            <a:off x="118583" y="6381328"/>
            <a:ext cx="8574490" cy="432048"/>
          </a:xfrm>
          <a:prstGeom prst="rect">
            <a:avLst/>
          </a:prstGeom>
          <a:ln w="12700"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0805" tIns="40403" rIns="80805" bIns="40403" rtlCol="0" anchor="ctr">
            <a:noAutofit/>
          </a:bodyPr>
          <a:lstStyle>
            <a:lvl1pPr algn="ctr" defTabSz="10726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ru-RU" sz="800" dirty="0" smtClean="0">
                <a:latin typeface="Arial" pitchFamily="34" charset="0"/>
                <a:cs typeface="Arial" pitchFamily="34" charset="0"/>
              </a:rPr>
              <a:t>* –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соответствие целевым сегментам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определяется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на основании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чек-листа</a:t>
            </a:r>
          </a:p>
          <a:p>
            <a:pPr algn="l"/>
            <a:r>
              <a:rPr lang="ru-RU" sz="800" dirty="0">
                <a:latin typeface="Arial" pitchFamily="34" charset="0"/>
                <a:cs typeface="Arial" pitchFamily="34" charset="0"/>
              </a:rPr>
              <a:t>** –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для приоритетных и неприоритетных отраслей в рамках Программы стимулирования кредитования субъектов МСП, см. Приложение 3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b05frv\Desktop\iceber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659" y="2142425"/>
            <a:ext cx="390284" cy="42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TextBox 123"/>
          <p:cNvSpPr txBox="1"/>
          <p:nvPr/>
        </p:nvSpPr>
        <p:spPr>
          <a:xfrm>
            <a:off x="6366661" y="2524254"/>
            <a:ext cx="661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Северный завоз</a:t>
            </a:r>
          </a:p>
        </p:txBody>
      </p:sp>
      <p:pic>
        <p:nvPicPr>
          <p:cNvPr id="125" name="Picture 2" descr="C:\Users\b05frv\Downloads\rocket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39" y="1675915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6505574" y="198884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27" name="Picture 2" descr="C:\Users\b05frv\Downloads\rocket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946" y="2870476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6960482" y="3212976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827890" y="6032322"/>
            <a:ext cx="88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Мама предприниматель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5" name="Picture 2" descr="C:\Users\b05frv\Desktop\maternity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13" y="5685513"/>
            <a:ext cx="365779" cy="3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Freeform 5"/>
          <p:cNvSpPr/>
          <p:nvPr/>
        </p:nvSpPr>
        <p:spPr>
          <a:xfrm>
            <a:off x="137430" y="116632"/>
            <a:ext cx="868606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Специальные продукты в рамках базовых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0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12554" r="363"/>
          <a:stretch/>
        </p:blipFill>
        <p:spPr>
          <a:xfrm>
            <a:off x="-5253" y="2622430"/>
            <a:ext cx="6508949" cy="275078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69753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4" y="4504532"/>
            <a:ext cx="3703191" cy="2138415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5" name="Группа 4"/>
          <p:cNvGrpSpPr/>
          <p:nvPr/>
        </p:nvGrpSpPr>
        <p:grpSpPr>
          <a:xfrm>
            <a:off x="34042" y="879518"/>
            <a:ext cx="2300061" cy="1200328"/>
            <a:chOff x="183707" y="2566065"/>
            <a:chExt cx="2300061" cy="1200328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132067"/>
              <a:ext cx="578508" cy="499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6"/>
            <p:cNvSpPr txBox="1">
              <a:spLocks noChangeArrowheads="1"/>
            </p:cNvSpPr>
            <p:nvPr/>
          </p:nvSpPr>
          <p:spPr bwMode="auto">
            <a:xfrm>
              <a:off x="518115" y="2566065"/>
              <a:ext cx="155923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100" b="1" dirty="0" smtClean="0">
                  <a:solidFill>
                    <a:srgbClr val="4D4D4D"/>
                  </a:solidFill>
                </a:rPr>
                <a:t>КОЛИЧЕСТВО УРМ</a:t>
              </a:r>
            </a:p>
            <a:p>
              <a:pPr algn="ctr"/>
              <a:r>
                <a:rPr lang="ru-RU" altLang="ru-RU" sz="1100" b="1" dirty="0" smtClean="0">
                  <a:solidFill>
                    <a:srgbClr val="4D4D4D"/>
                  </a:solidFill>
                </a:rPr>
                <a:t>на конец 201</a:t>
              </a:r>
              <a:r>
                <a:rPr lang="en-US" altLang="ru-RU" sz="1100" b="1" dirty="0" smtClean="0">
                  <a:solidFill>
                    <a:srgbClr val="4D4D4D"/>
                  </a:solidFill>
                </a:rPr>
                <a:t>9</a:t>
              </a:r>
              <a:r>
                <a:rPr lang="ru-RU" altLang="ru-RU" sz="1100" b="1" dirty="0" smtClean="0">
                  <a:solidFill>
                    <a:srgbClr val="4D4D4D"/>
                  </a:solidFill>
                </a:rPr>
                <a:t> года</a:t>
              </a:r>
              <a:endParaRPr lang="ru-RU" altLang="ru-RU" sz="600" b="1" i="1" dirty="0" smtClean="0">
                <a:solidFill>
                  <a:srgbClr val="4D4D4D"/>
                </a:solidFill>
              </a:endParaRPr>
            </a:p>
          </p:txBody>
        </p:sp>
        <p:sp>
          <p:nvSpPr>
            <p:cNvPr id="41" name="Стрелка вправо 40"/>
            <p:cNvSpPr/>
            <p:nvPr/>
          </p:nvSpPr>
          <p:spPr>
            <a:xfrm>
              <a:off x="1046822" y="3237656"/>
              <a:ext cx="407109" cy="288032"/>
            </a:xfrm>
            <a:prstGeom prst="rightArrow">
              <a:avLst/>
            </a:prstGeom>
            <a:solidFill>
              <a:srgbClr val="B1B5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70725" y="2996952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400" b="1" dirty="0" smtClean="0">
                  <a:solidFill>
                    <a:srgbClr val="0072BC"/>
                  </a:solidFill>
                </a:rPr>
                <a:t>42</a:t>
              </a:r>
              <a:endParaRPr lang="ru-RU" sz="2800" dirty="0">
                <a:solidFill>
                  <a:srgbClr val="0072BC"/>
                </a:solidFill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83707" y="2996952"/>
              <a:ext cx="222805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3131840" y="879518"/>
            <a:ext cx="2805997" cy="1261884"/>
            <a:chOff x="3131840" y="788512"/>
            <a:chExt cx="2805997" cy="1261884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3131840" y="788512"/>
              <a:ext cx="2805997" cy="1261884"/>
              <a:chOff x="107504" y="2566065"/>
              <a:chExt cx="2805997" cy="1261884"/>
            </a:xfrm>
          </p:grpSpPr>
          <p:sp>
            <p:nvSpPr>
              <p:cNvPr id="46" name="TextBox 6"/>
              <p:cNvSpPr txBox="1">
                <a:spLocks noChangeArrowheads="1"/>
              </p:cNvSpPr>
              <p:nvPr/>
            </p:nvSpPr>
            <p:spPr bwMode="auto">
              <a:xfrm>
                <a:off x="107504" y="2566065"/>
                <a:ext cx="2448271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0800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ru-RU" altLang="ru-RU" sz="1100" b="1" dirty="0" smtClean="0">
                    <a:solidFill>
                      <a:srgbClr val="4D4D4D"/>
                    </a:solidFill>
                  </a:rPr>
                  <a:t>ПРЯМОЕ КРЕДИТОВАНИЕ ЧЕРЕЗ УРМ</a:t>
                </a:r>
                <a:endParaRPr lang="ru-RU" altLang="ru-RU" sz="600" b="1" i="1" dirty="0" smtClean="0">
                  <a:solidFill>
                    <a:srgbClr val="4D4D4D"/>
                  </a:solidFill>
                </a:endParaRPr>
              </a:p>
            </p:txBody>
          </p:sp>
          <p:sp>
            <p:nvSpPr>
              <p:cNvPr id="47" name="Стрелка вправо 46"/>
              <p:cNvSpPr/>
              <p:nvPr/>
            </p:nvSpPr>
            <p:spPr>
              <a:xfrm>
                <a:off x="1043608" y="3237656"/>
                <a:ext cx="407109" cy="288032"/>
              </a:xfrm>
              <a:prstGeom prst="rightArrow">
                <a:avLst/>
              </a:prstGeom>
              <a:solidFill>
                <a:srgbClr val="B1B5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598717" y="2996952"/>
                <a:ext cx="131478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72BC"/>
                    </a:solidFill>
                  </a:rPr>
                  <a:t>16</a:t>
                </a:r>
                <a:r>
                  <a:rPr lang="ru-RU" sz="900" dirty="0" smtClean="0">
                    <a:solidFill>
                      <a:srgbClr val="0072BC"/>
                    </a:solidFill>
                  </a:rPr>
                  <a:t>млрд руб.</a:t>
                </a:r>
                <a:endParaRPr lang="ru-RU" sz="4400" b="1" dirty="0" smtClean="0">
                  <a:solidFill>
                    <a:srgbClr val="0072BC"/>
                  </a:solidFill>
                </a:endParaRPr>
              </a:p>
              <a:p>
                <a:r>
                  <a:rPr lang="ru-RU" sz="2400" b="1" dirty="0" smtClean="0">
                    <a:solidFill>
                      <a:srgbClr val="0072BC"/>
                    </a:solidFill>
                  </a:rPr>
                  <a:t>25,9</a:t>
                </a:r>
                <a:r>
                  <a:rPr lang="ru-RU" sz="900" dirty="0" smtClean="0">
                    <a:solidFill>
                      <a:srgbClr val="0072BC"/>
                    </a:solidFill>
                  </a:rPr>
                  <a:t>млрд руб.</a:t>
                </a:r>
                <a:endParaRPr lang="ru-RU" sz="2800" dirty="0">
                  <a:solidFill>
                    <a:srgbClr val="0072BC"/>
                  </a:solidFill>
                </a:endParaRPr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217613" y="2996952"/>
                <a:ext cx="222805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/>
            <p:cNvSpPr txBox="1"/>
            <p:nvPr/>
          </p:nvSpPr>
          <p:spPr>
            <a:xfrm>
              <a:off x="3203848" y="1311151"/>
              <a:ext cx="697627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72BC"/>
                  </a:solidFill>
                </a:rPr>
                <a:t>2018</a:t>
              </a:r>
            </a:p>
            <a:p>
              <a:endParaRPr lang="ru-RU" sz="300" b="1" dirty="0" smtClean="0">
                <a:solidFill>
                  <a:srgbClr val="0072BC"/>
                </a:solidFill>
              </a:endParaRPr>
            </a:p>
            <a:p>
              <a:r>
                <a:rPr lang="ru-RU" b="1" dirty="0" smtClean="0">
                  <a:solidFill>
                    <a:srgbClr val="0072BC"/>
                  </a:solidFill>
                </a:rPr>
                <a:t>2019</a:t>
              </a:r>
              <a:endParaRPr lang="ru-RU" sz="1100" dirty="0">
                <a:solidFill>
                  <a:srgbClr val="0072BC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8404" y="2007673"/>
            <a:ext cx="2331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solidFill>
                  <a:srgbClr val="4D4D4D"/>
                </a:solidFill>
                <a:cs typeface="Times New Roman" pitchFamily="18" charset="0"/>
              </a:rPr>
              <a:t>РАСШИРЕНИЕ СЕТИ УРМ в 2019 году НЕ ПЛАНИРУЕТСЯ</a:t>
            </a:r>
          </a:p>
          <a:p>
            <a:pPr algn="ctr"/>
            <a:r>
              <a:rPr lang="ru-RU" sz="900" dirty="0" smtClean="0">
                <a:solidFill>
                  <a:srgbClr val="4D4D4D"/>
                </a:solidFill>
                <a:cs typeface="Times New Roman" pitchFamily="18" charset="0"/>
              </a:rPr>
              <a:t>открытие </a:t>
            </a:r>
            <a:r>
              <a:rPr lang="ru-RU" sz="900" dirty="0">
                <a:solidFill>
                  <a:srgbClr val="4D4D4D"/>
                </a:solidFill>
                <a:cs typeface="Times New Roman" pitchFamily="18" charset="0"/>
              </a:rPr>
              <a:t>УРМ </a:t>
            </a:r>
            <a:r>
              <a:rPr lang="ru-RU" sz="900" dirty="0" smtClean="0">
                <a:solidFill>
                  <a:srgbClr val="4D4D4D"/>
                </a:solidFill>
                <a:cs typeface="Times New Roman" pitchFamily="18" charset="0"/>
              </a:rPr>
              <a:t>будет производиться </a:t>
            </a:r>
            <a:r>
              <a:rPr lang="ru-RU" sz="900" dirty="0">
                <a:solidFill>
                  <a:srgbClr val="4D4D4D"/>
                </a:solidFill>
                <a:cs typeface="Times New Roman" pitchFamily="18" charset="0"/>
              </a:rPr>
              <a:t>только в случае выявления отдельной потребности поддержки МСП в </a:t>
            </a:r>
            <a:r>
              <a:rPr lang="ru-RU" sz="900" dirty="0" smtClean="0">
                <a:solidFill>
                  <a:srgbClr val="4D4D4D"/>
                </a:solidFill>
                <a:cs typeface="Times New Roman" pitchFamily="18" charset="0"/>
              </a:rPr>
              <a:t>конкретном регионе</a:t>
            </a:r>
            <a:endParaRPr lang="ru-RU" sz="900" dirty="0">
              <a:solidFill>
                <a:srgbClr val="4D4D4D"/>
              </a:solidFill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393587" y="879518"/>
            <a:ext cx="2448271" cy="5080801"/>
            <a:chOff x="158127" y="2566065"/>
            <a:chExt cx="2448271" cy="5080801"/>
          </a:xfrm>
        </p:grpSpPr>
        <p:sp>
          <p:nvSpPr>
            <p:cNvPr id="54" name="TextBox 6"/>
            <p:cNvSpPr txBox="1">
              <a:spLocks noChangeArrowheads="1"/>
            </p:cNvSpPr>
            <p:nvPr/>
          </p:nvSpPr>
          <p:spPr bwMode="auto">
            <a:xfrm>
              <a:off x="158127" y="2566065"/>
              <a:ext cx="244827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100" b="1" dirty="0" smtClean="0">
                  <a:solidFill>
                    <a:srgbClr val="4D4D4D"/>
                  </a:solidFill>
                </a:rPr>
                <a:t>ЦЕЛЕВЫЕ</a:t>
              </a:r>
            </a:p>
            <a:p>
              <a:pPr algn="ctr"/>
              <a:r>
                <a:rPr lang="ru-RU" altLang="ru-RU" sz="1100" b="1" dirty="0" smtClean="0">
                  <a:solidFill>
                    <a:srgbClr val="4D4D4D"/>
                  </a:solidFill>
                </a:rPr>
                <a:t>ОРИЕНТИРЫ</a:t>
              </a:r>
              <a:endParaRPr lang="ru-RU" altLang="ru-RU" sz="600" b="1" i="1" dirty="0" smtClean="0">
                <a:solidFill>
                  <a:srgbClr val="4D4D4D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559" y="3153328"/>
              <a:ext cx="2439407" cy="449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r>
                <a:rPr lang="ru-RU" sz="1100" dirty="0" smtClean="0">
                  <a:solidFill>
                    <a:srgbClr val="4D4D4D"/>
                  </a:solidFill>
                </a:rPr>
                <a:t>Поддержка предпринимателей на всей территории России</a:t>
              </a: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endParaRPr lang="ru-RU" sz="1100" dirty="0">
                <a:solidFill>
                  <a:srgbClr val="4D4D4D"/>
                </a:solidFill>
              </a:endParaRP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r>
                <a:rPr lang="ru-RU" sz="1100" dirty="0" smtClean="0">
                  <a:solidFill>
                    <a:srgbClr val="4D4D4D"/>
                  </a:solidFill>
                </a:rPr>
                <a:t>Акцент на особенности и потребности конкретного региона</a:t>
              </a: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endParaRPr lang="ru-RU" sz="1100" dirty="0">
                <a:solidFill>
                  <a:srgbClr val="4D4D4D"/>
                </a:solidFill>
              </a:endParaRP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r>
                <a:rPr lang="ru-RU" sz="1100" dirty="0">
                  <a:solidFill>
                    <a:srgbClr val="4D4D4D"/>
                  </a:solidFill>
                </a:rPr>
                <a:t>Поддержка МСП как с точки зрения географического местонахождения, так и </a:t>
              </a:r>
              <a:r>
                <a:rPr lang="ru-RU" sz="1100" dirty="0" smtClean="0">
                  <a:solidFill>
                    <a:srgbClr val="4D4D4D"/>
                  </a:solidFill>
                </a:rPr>
                <a:t>вида деятельности</a:t>
              </a: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endParaRPr lang="ru-RU" sz="1100" dirty="0">
                <a:solidFill>
                  <a:srgbClr val="4D4D4D"/>
                </a:solidFill>
              </a:endParaRP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r>
                <a:rPr lang="ru-RU" sz="1100" dirty="0" smtClean="0">
                  <a:solidFill>
                    <a:srgbClr val="4D4D4D"/>
                  </a:solidFill>
                </a:rPr>
                <a:t>Достижение целевого (не менее 10%) позиционирования УРМ в конкретном регионе</a:t>
              </a: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endParaRPr lang="ru-RU" sz="1100" dirty="0">
                <a:solidFill>
                  <a:srgbClr val="4D4D4D"/>
                </a:solidFill>
              </a:endParaRP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r>
                <a:rPr lang="ru-RU" sz="1100" dirty="0" smtClean="0">
                  <a:solidFill>
                    <a:srgbClr val="4D4D4D"/>
                  </a:solidFill>
                </a:rPr>
                <a:t>Взаимодействие с региональными и муниципальными властями, РГО, МФЦ</a:t>
              </a: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endParaRPr lang="ru-RU" sz="1100" dirty="0">
                <a:solidFill>
                  <a:srgbClr val="4D4D4D"/>
                </a:solidFill>
              </a:endParaRPr>
            </a:p>
            <a:p>
              <a:pPr marL="342900" indent="-342900">
                <a:buClr>
                  <a:srgbClr val="C00000"/>
                </a:buClr>
                <a:buFont typeface="Wingdings" pitchFamily="2" charset="2"/>
                <a:buChar char="§"/>
              </a:pPr>
              <a:r>
                <a:rPr lang="ru-RU" sz="1100" dirty="0" smtClean="0">
                  <a:solidFill>
                    <a:srgbClr val="4D4D4D"/>
                  </a:solidFill>
                </a:rPr>
                <a:t>Участие в региональных программах поддержки МСП</a:t>
              </a:r>
              <a:endParaRPr lang="ru-RU" sz="1100" dirty="0">
                <a:solidFill>
                  <a:srgbClr val="4D4D4D"/>
                </a:solidFill>
              </a:endParaRPr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268236" y="2996952"/>
              <a:ext cx="2228053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Региональное покрытие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1229</Words>
  <Application>Microsoft Office PowerPoint</Application>
  <PresentationFormat>Экран (4:3)</PresentationFormat>
  <Paragraphs>235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Aharoni</vt:lpstr>
      <vt:lpstr>Arial</vt:lpstr>
      <vt:lpstr>Arial Narrow</vt:lpstr>
      <vt:lpstr>Calibri</vt:lpstr>
      <vt:lpstr>Times New Roman</vt:lpstr>
      <vt:lpstr>Wingdings</vt:lpstr>
      <vt:lpstr>Тема Office</vt:lpstr>
      <vt:lpstr>Инструменты кредитной поддержки сельскохозяйственной кооперации</vt:lpstr>
      <vt:lpstr>О Банке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Региональное покрытие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+7 (495) 783-79-98, 783-79-66 info@mspbank.ru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Дронов Игорь Леонидович</cp:lastModifiedBy>
  <cp:revision>36</cp:revision>
  <dcterms:created xsi:type="dcterms:W3CDTF">2017-08-03T13:00:25Z</dcterms:created>
  <dcterms:modified xsi:type="dcterms:W3CDTF">2019-09-23T05:09:42Z</dcterms:modified>
</cp:coreProperties>
</file>